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78" r:id="rId4"/>
    <p:sldId id="258" r:id="rId5"/>
    <p:sldId id="285" r:id="rId6"/>
    <p:sldId id="286" r:id="rId7"/>
    <p:sldId id="29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2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D12E-E13B-ADC9-1E74-3BABBF9FC1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C98ABE-F083-34AA-50BC-276E289970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C385E-AC13-C577-24B0-356E495B0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EDC5F-D0FC-C426-EC43-56E6A5E5E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61845-1EC8-33BA-0E6F-DEB83C09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608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ABA0C-7EDA-9577-B66D-019ECFB1B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886570-073E-4EF8-4DAD-F368D00F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33117-1546-BF8B-CBAC-68596C73C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0F37E-B1C2-FCCD-C0EE-D0918784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00830-1CDB-A4EF-4724-D9DAD3F2D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384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378E8F-20ED-936E-B898-178681FC06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A5D5A-828D-25F9-F2D7-7AB0302510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05186-472C-0483-5960-A8949016E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03150-C4AA-0B41-CA2E-B5F952155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F64F8-4465-5E0D-2A70-76498A33D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2930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C4E05-68F9-8C74-8A93-231886818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8713D-1293-09C9-3E50-5BA62D2F8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A29E2-3837-54C1-292A-07F0F3AD7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98290-91B0-2D51-6897-C6A6EF349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C074D-C312-1C65-38F4-9BA7C7827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351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276DF-E602-6C1B-ED07-CFE9AF44E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F983C-9913-D849-71B2-8DDA8DD75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F88C3-9EB9-17FD-016F-5CFDB79E5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ECF4B-6E0B-D31A-8B15-4FD65678A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1FFBD-3AF9-CE20-C77A-7140F9D20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1953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0668F-AAD6-61E8-A8CA-B172F0C89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22693-C3D3-F8A5-29B3-9565B5EACB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1D88C-D036-58EE-D2B0-99C1CEF992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49CF58-2C8E-9318-701F-8295B4C8E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CA3F24-887D-4ACB-F099-595DC064E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7A8CE-B2FF-9808-AC62-D9DEBE4A0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6318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ADEFA-3BC8-4C65-0800-A5850F73A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A231D-FA0D-9213-EEBF-225173E86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8F2EB7-8B9F-B6AB-6591-3F73914D21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C82E37-AD4C-35DC-6900-20B3DCF122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1527DD-91B5-AF3E-FDA1-6896535589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F3E384-475A-AC43-B931-756911459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64DCA2-C52B-200C-FE65-DFE1ADC59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72267-24B5-5F55-80D5-EEA174491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36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C51FB-DFB1-A8C5-616A-257A086DF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D5025F-F83D-1AA0-1C59-9A84BE60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70274-F31B-1881-3338-305A89754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7B1BB7-63EC-F6A2-81BD-49EC4C9A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940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EE2FD5-39CE-1F0D-FDFB-509E04519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1FACCC-41BD-2F98-B841-9FBE831E6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81693-4B3D-1455-51BF-550C84CDF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518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78C45-09C1-AA62-5A27-3814C6E1E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EFA01-D959-26D5-AD43-95877C59AD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300CF-124C-1142-049C-6A52F7E20F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1B295B-D9D2-027C-636F-1FDF70473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4A07DA-DB9E-C6C1-415A-0D6A5E98E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D3D7A-27E3-F046-B468-6724C9C68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632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4A100-DC4E-C20E-E15B-56DA674B6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B1A571-907B-3846-ABB6-85779970A3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C179A0-994E-3CF6-7170-F5759913C0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EEEB72-3953-A49A-FFC8-6F8B7274F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A9708-6D11-E634-62F7-69ACFA536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ABC058-6BB1-DF4A-80B8-C4D2934EB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813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93FFD8-D685-6DA0-085E-661B3AF63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ECA0A-2D67-3CCC-01B7-598C74AF5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6EC4B-633A-6F01-6779-1B5B3BB15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3DF806-9029-44ED-AACD-4D1B2302E00C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C0DD1-9E88-396E-47D9-4725BC021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29917-75B0-A710-72CB-0A3523FCF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8358B-AAB1-40C5-A4E9-5E06AE4B13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2058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0DBC3-3B9D-2224-148D-85665352A6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1680" y="1142773"/>
            <a:ext cx="10708640" cy="2387600"/>
          </a:xfrm>
        </p:spPr>
        <p:txBody>
          <a:bodyPr/>
          <a:lstStyle/>
          <a:p>
            <a:r>
              <a:rPr lang="pl-PL" dirty="0"/>
              <a:t>How do </a:t>
            </a:r>
            <a:r>
              <a:rPr lang="pl-PL" dirty="0" err="1"/>
              <a:t>bacteria</a:t>
            </a:r>
            <a:r>
              <a:rPr lang="pl-PL" dirty="0"/>
              <a:t> </a:t>
            </a:r>
            <a:r>
              <a:rPr lang="pl-PL" dirty="0" err="1"/>
              <a:t>adapt</a:t>
            </a:r>
            <a:r>
              <a:rPr lang="pl-PL" dirty="0"/>
              <a:t> to </a:t>
            </a:r>
            <a:r>
              <a:rPr lang="pl-PL" dirty="0" err="1"/>
              <a:t>salinity</a:t>
            </a:r>
            <a:r>
              <a:rPr lang="pl-PL" dirty="0"/>
              <a:t>?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E9E131-F864-FC46-7171-4C918C6787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Large-scale </a:t>
            </a:r>
            <a:r>
              <a:rPr lang="en-US" dirty="0" err="1"/>
              <a:t>phylogenomics</a:t>
            </a:r>
            <a:r>
              <a:rPr lang="en-US" dirty="0"/>
              <a:t> of aquatic bacteria reveal molecular mechanisms for adaptation to salinity</a:t>
            </a:r>
            <a:endParaRPr lang="pl-PL" dirty="0"/>
          </a:p>
          <a:p>
            <a:endParaRPr lang="pl-PL" sz="17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sz="1700" dirty="0">
                <a:solidFill>
                  <a:schemeClr val="bg1">
                    <a:lumMod val="65000"/>
                  </a:schemeClr>
                </a:solidFill>
              </a:rPr>
              <a:t>Krzysztof T Jurdzinski, </a:t>
            </a:r>
            <a:r>
              <a:rPr lang="en-GB" sz="1700" dirty="0" err="1">
                <a:solidFill>
                  <a:schemeClr val="bg1">
                    <a:lumMod val="65000"/>
                  </a:schemeClr>
                </a:solidFill>
              </a:rPr>
              <a:t>Maliheh</a:t>
            </a:r>
            <a:r>
              <a:rPr lang="en-GB" sz="17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700" dirty="0" err="1">
                <a:solidFill>
                  <a:schemeClr val="bg1">
                    <a:lumMod val="65000"/>
                  </a:schemeClr>
                </a:solidFill>
              </a:rPr>
              <a:t>Mehrshad</a:t>
            </a:r>
            <a:r>
              <a:rPr lang="en-GB" sz="1700" dirty="0">
                <a:solidFill>
                  <a:schemeClr val="bg1">
                    <a:lumMod val="65000"/>
                  </a:schemeClr>
                </a:solidFill>
              </a:rPr>
              <a:t>, Luis Fernando Delgado, </a:t>
            </a:r>
            <a:r>
              <a:rPr lang="en-GB" sz="1700" dirty="0" err="1">
                <a:solidFill>
                  <a:schemeClr val="bg1">
                    <a:lumMod val="65000"/>
                  </a:schemeClr>
                </a:solidFill>
              </a:rPr>
              <a:t>Ziling</a:t>
            </a:r>
            <a:r>
              <a:rPr lang="en-GB" sz="1700" dirty="0">
                <a:solidFill>
                  <a:schemeClr val="bg1">
                    <a:lumMod val="65000"/>
                  </a:schemeClr>
                </a:solidFill>
              </a:rPr>
              <a:t> Deng, Stefan </a:t>
            </a:r>
            <a:r>
              <a:rPr lang="en-GB" sz="1700" dirty="0" err="1">
                <a:solidFill>
                  <a:schemeClr val="bg1">
                    <a:lumMod val="65000"/>
                  </a:schemeClr>
                </a:solidFill>
              </a:rPr>
              <a:t>Bertilsson</a:t>
            </a:r>
            <a:r>
              <a:rPr lang="en-GB" sz="1700" dirty="0">
                <a:solidFill>
                  <a:schemeClr val="bg1">
                    <a:lumMod val="65000"/>
                  </a:schemeClr>
                </a:solidFill>
              </a:rPr>
              <a:t>, Anders F Andersson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1D5D1C-26D6-B547-3081-C8033B93A9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12"/>
          <a:stretch/>
        </p:blipFill>
        <p:spPr>
          <a:xfrm>
            <a:off x="8670131" y="3969449"/>
            <a:ext cx="1459389" cy="554449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F2CBDDF1-F44B-1E34-2D6E-4D8346C9A818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7860" y="180787"/>
            <a:ext cx="1532467" cy="1522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6D6492E-C6F1-03B3-0D5C-177B8B2C76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9449" y="180787"/>
            <a:ext cx="2449101" cy="1129642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5E737625-DE54-F05D-53DD-F9F60FBF4A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28964" y="5400300"/>
            <a:ext cx="1130258" cy="1130258"/>
          </a:xfrm>
          <a:prstGeom prst="rect">
            <a:avLst/>
          </a:prstGeom>
        </p:spPr>
      </p:pic>
      <p:pic>
        <p:nvPicPr>
          <p:cNvPr id="14" name="Bildobjekt 3">
            <a:extLst>
              <a:ext uri="{FF2B5EF4-FFF2-40B4-BE49-F238E27FC236}">
                <a16:creationId xmlns:a16="http://schemas.microsoft.com/office/drawing/2014/main" id="{A9339C68-E2CF-0703-0CE3-111FC61252C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49" y="5401130"/>
            <a:ext cx="2449101" cy="5642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A0F1584-3E68-E77B-6F49-9A76FEA4973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844" y="6028346"/>
            <a:ext cx="1735451" cy="57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47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394B6-C417-515E-D4D6-7A84AA6C9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080" y="365125"/>
            <a:ext cx="11907520" cy="1325563"/>
          </a:xfrm>
        </p:spPr>
        <p:txBody>
          <a:bodyPr>
            <a:normAutofit/>
          </a:bodyPr>
          <a:lstStyle/>
          <a:p>
            <a:pPr algn="ctr"/>
            <a:r>
              <a:rPr lang="pl-PL" dirty="0" err="1"/>
              <a:t>Comparative</a:t>
            </a:r>
            <a:r>
              <a:rPr lang="pl-PL" dirty="0"/>
              <a:t> </a:t>
            </a:r>
            <a:r>
              <a:rPr lang="pl-PL" dirty="0" err="1"/>
              <a:t>genomics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on </a:t>
            </a:r>
            <a:r>
              <a:rPr lang="pl-PL" dirty="0" err="1"/>
              <a:t>publicly</a:t>
            </a:r>
            <a:r>
              <a:rPr lang="pl-PL" dirty="0"/>
              <a:t> </a:t>
            </a:r>
            <a:r>
              <a:rPr lang="pl-PL" dirty="0" err="1"/>
              <a:t>available</a:t>
            </a:r>
            <a:r>
              <a:rPr lang="pl-PL" dirty="0"/>
              <a:t> </a:t>
            </a:r>
            <a:r>
              <a:rPr lang="pl-PL" dirty="0" err="1"/>
              <a:t>metagenome-assembled</a:t>
            </a:r>
            <a:r>
              <a:rPr lang="pl-PL" dirty="0"/>
              <a:t> </a:t>
            </a:r>
            <a:r>
              <a:rPr lang="pl-PL" dirty="0" err="1"/>
              <a:t>genomes</a:t>
            </a:r>
            <a:r>
              <a:rPr lang="pl-PL" dirty="0"/>
              <a:t> (</a:t>
            </a:r>
            <a:r>
              <a:rPr lang="pl-PL" dirty="0" err="1"/>
              <a:t>MAGs</a:t>
            </a:r>
            <a:r>
              <a:rPr lang="pl-PL" dirty="0"/>
              <a:t>)</a:t>
            </a:r>
            <a:endParaRPr lang="en-GB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3B0C332-6807-0CB0-13F4-049736282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17911" y="1849120"/>
            <a:ext cx="8782110" cy="39357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84C4F4-0FCB-CBD5-42FB-634D00F81F20}"/>
              </a:ext>
            </a:extLst>
          </p:cNvPr>
          <p:cNvSpPr txBox="1"/>
          <p:nvPr/>
        </p:nvSpPr>
        <p:spPr>
          <a:xfrm>
            <a:off x="1951319" y="5784914"/>
            <a:ext cx="8915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cs typeface="Arial" panose="020B0604020202020204" pitchFamily="34" charset="0"/>
              </a:rPr>
              <a:t>Metagenomes:  </a:t>
            </a:r>
            <a:r>
              <a:rPr lang="en-US" sz="2800" dirty="0">
                <a:solidFill>
                  <a:srgbClr val="008000"/>
                </a:solidFill>
                <a:cs typeface="Arial" panose="020B0604020202020204" pitchFamily="34" charset="0"/>
              </a:rPr>
              <a:t>416 freshwater</a:t>
            </a:r>
            <a:r>
              <a:rPr lang="en-US" sz="2800" dirty="0">
                <a:cs typeface="Arial" panose="020B0604020202020204" pitchFamily="34" charset="0"/>
              </a:rPr>
              <a:t>,</a:t>
            </a:r>
            <a:r>
              <a:rPr lang="pl-PL" sz="2800" dirty="0">
                <a:cs typeface="Arial" panose="020B0604020202020204" pitchFamily="34" charset="0"/>
              </a:rPr>
              <a:t> </a:t>
            </a:r>
            <a:r>
              <a:rPr lang="pl-PL" sz="2800" dirty="0">
                <a:solidFill>
                  <a:srgbClr val="C837AB"/>
                </a:solidFill>
                <a:cs typeface="Arial" panose="020B0604020202020204" pitchFamily="34" charset="0"/>
              </a:rPr>
              <a:t>126</a:t>
            </a:r>
            <a:r>
              <a:rPr lang="en-US" sz="2800" dirty="0">
                <a:solidFill>
                  <a:srgbClr val="C837AB"/>
                </a:solidFill>
                <a:cs typeface="Arial" panose="020B0604020202020204" pitchFamily="34" charset="0"/>
              </a:rPr>
              <a:t> brackish</a:t>
            </a:r>
            <a:r>
              <a:rPr lang="en-US" sz="2800" dirty="0"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rgbClr val="0044AA"/>
                </a:solidFill>
                <a:cs typeface="Arial" panose="020B0604020202020204" pitchFamily="34" charset="0"/>
              </a:rPr>
              <a:t>243 marine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1C88B44-91D3-9F28-D11A-F4347CA172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63943"/>
              </p:ext>
            </p:extLst>
          </p:nvPr>
        </p:nvGraphicFramePr>
        <p:xfrm>
          <a:off x="465631" y="1849120"/>
          <a:ext cx="1285347" cy="4974223"/>
        </p:xfrm>
        <a:graphic>
          <a:graphicData uri="http://schemas.openxmlformats.org/drawingml/2006/table">
            <a:tbl>
              <a:tblPr/>
              <a:tblGrid>
                <a:gridCol w="1285347">
                  <a:extLst>
                    <a:ext uri="{9D8B030D-6E8A-4147-A177-3AD203B41FA5}">
                      <a16:colId xmlns:a16="http://schemas.microsoft.com/office/drawing/2014/main" val="2728268244"/>
                    </a:ext>
                  </a:extLst>
                </a:gridCol>
              </a:tblGrid>
              <a:tr h="61332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Linz et al. (2018)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813" marR="34813" marT="34813" marB="3481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8212096"/>
                  </a:ext>
                </a:extLst>
              </a:tr>
              <a:tr h="61332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Buck et al. (2021)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813" marR="34813" marT="34813" marB="3481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9521744"/>
                  </a:ext>
                </a:extLst>
              </a:tr>
              <a:tr h="99030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Cabello-</a:t>
                      </a:r>
                      <a:r>
                        <a:rPr lang="en-US" sz="18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Yeves</a:t>
                      </a: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 et.al. (2018)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813" marR="34813" marT="34813" marB="3481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590540"/>
                  </a:ext>
                </a:extLst>
              </a:tr>
              <a:tr h="61332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Alneberg</a:t>
                      </a: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 et al. (2020)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813" marR="34813" marT="34813" marB="3481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37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154556"/>
                  </a:ext>
                </a:extLst>
              </a:tr>
              <a:tr h="81141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Mehrshad</a:t>
                      </a: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 et al. (2016)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813" marR="34813" marT="34813" marB="3481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37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9418166"/>
                  </a:ext>
                </a:extLst>
              </a:tr>
              <a:tr h="61332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Tully et al. (2018)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813" marR="34813" marT="34813" marB="3481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2267688"/>
                  </a:ext>
                </a:extLst>
              </a:tr>
              <a:tr h="61332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Delmont et al. (2017)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4813" marR="34813" marT="34813" marB="3481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05679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FFEF6D9-A6E2-CC1E-04D5-933A05181816}"/>
              </a:ext>
            </a:extLst>
          </p:cNvPr>
          <p:cNvSpPr txBox="1"/>
          <p:nvPr/>
        </p:nvSpPr>
        <p:spPr>
          <a:xfrm>
            <a:off x="2017911" y="6231265"/>
            <a:ext cx="89152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cs typeface="Arial" panose="020B0604020202020204" pitchFamily="34" charset="0"/>
              </a:rPr>
              <a:t>11,276</a:t>
            </a:r>
            <a:r>
              <a:rPr lang="pl-PL" sz="2000" b="1" dirty="0">
                <a:cs typeface="Arial" panose="020B0604020202020204" pitchFamily="34" charset="0"/>
              </a:rPr>
              <a:t> </a:t>
            </a:r>
            <a:r>
              <a:rPr lang="en-US" sz="2000" b="1" dirty="0">
                <a:cs typeface="Arial" panose="020B0604020202020204" pitchFamily="34" charset="0"/>
              </a:rPr>
              <a:t>MAGs</a:t>
            </a:r>
            <a:r>
              <a:rPr lang="pl-PL" sz="2000" b="1" dirty="0">
                <a:cs typeface="Arial" panose="020B0604020202020204" pitchFamily="34" charset="0"/>
              </a:rPr>
              <a:t>; </a:t>
            </a:r>
            <a:r>
              <a:rPr lang="pl-PL" sz="2000" dirty="0">
                <a:cs typeface="Arial" panose="020B0604020202020204" pitchFamily="34" charset="0"/>
              </a:rPr>
              <a:t>3575 ~</a:t>
            </a:r>
            <a:r>
              <a:rPr lang="pl-PL" sz="2000" dirty="0" err="1">
                <a:cs typeface="Arial" panose="020B0604020202020204" pitchFamily="34" charset="0"/>
              </a:rPr>
              <a:t>species</a:t>
            </a:r>
            <a:r>
              <a:rPr lang="pl-PL" sz="2000" dirty="0">
                <a:cs typeface="Arial" panose="020B0604020202020204" pitchFamily="34" charset="0"/>
              </a:rPr>
              <a:t>: </a:t>
            </a:r>
            <a:r>
              <a:rPr lang="pl-PL" sz="2000" dirty="0">
                <a:solidFill>
                  <a:srgbClr val="008000"/>
                </a:solidFill>
                <a:cs typeface="Arial" panose="020B0604020202020204" pitchFamily="34" charset="0"/>
              </a:rPr>
              <a:t>2073</a:t>
            </a:r>
            <a:r>
              <a:rPr lang="en-US" sz="2000" dirty="0">
                <a:solidFill>
                  <a:srgbClr val="008000"/>
                </a:solidFill>
                <a:cs typeface="Arial" panose="020B0604020202020204" pitchFamily="34" charset="0"/>
              </a:rPr>
              <a:t> freshwater</a:t>
            </a:r>
            <a:r>
              <a:rPr lang="en-US" sz="2000" dirty="0">
                <a:cs typeface="Arial" panose="020B0604020202020204" pitchFamily="34" charset="0"/>
              </a:rPr>
              <a:t>,</a:t>
            </a:r>
            <a:r>
              <a:rPr lang="pl-PL" sz="2000" dirty="0">
                <a:cs typeface="Arial" panose="020B0604020202020204" pitchFamily="34" charset="0"/>
              </a:rPr>
              <a:t> </a:t>
            </a:r>
            <a:r>
              <a:rPr lang="pl-PL" sz="2000" dirty="0">
                <a:solidFill>
                  <a:srgbClr val="C837AB"/>
                </a:solidFill>
                <a:cs typeface="Arial" panose="020B0604020202020204" pitchFamily="34" charset="0"/>
              </a:rPr>
              <a:t>498</a:t>
            </a:r>
            <a:r>
              <a:rPr lang="en-US" sz="2000" dirty="0">
                <a:solidFill>
                  <a:srgbClr val="C837AB"/>
                </a:solidFill>
                <a:cs typeface="Arial" panose="020B0604020202020204" pitchFamily="34" charset="0"/>
              </a:rPr>
              <a:t> brackish</a:t>
            </a:r>
            <a:r>
              <a:rPr lang="en-US" sz="2000" dirty="0">
                <a:cs typeface="Arial" panose="020B0604020202020204" pitchFamily="34" charset="0"/>
              </a:rPr>
              <a:t>, </a:t>
            </a:r>
            <a:r>
              <a:rPr lang="pl-PL" sz="2000" dirty="0">
                <a:solidFill>
                  <a:srgbClr val="0044AA"/>
                </a:solidFill>
                <a:cs typeface="Arial" panose="020B0604020202020204" pitchFamily="34" charset="0"/>
              </a:rPr>
              <a:t>1004</a:t>
            </a:r>
            <a:r>
              <a:rPr lang="en-US" sz="2000" dirty="0">
                <a:solidFill>
                  <a:srgbClr val="0044AA"/>
                </a:solidFill>
                <a:cs typeface="Arial" panose="020B0604020202020204" pitchFamily="34" charset="0"/>
              </a:rPr>
              <a:t> marine</a:t>
            </a:r>
            <a:r>
              <a:rPr lang="pl-PL" sz="2000" dirty="0">
                <a:cs typeface="Arial" panose="020B0604020202020204" pitchFamily="34" charset="0"/>
              </a:rPr>
              <a:t> </a:t>
            </a:r>
          </a:p>
          <a:p>
            <a:endParaRPr lang="en-US" sz="2000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057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3263D-54D5-6D18-D6B2-430A1720C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Species-level</a:t>
            </a:r>
            <a:r>
              <a:rPr lang="pl-PL" dirty="0"/>
              <a:t> </a:t>
            </a:r>
            <a:r>
              <a:rPr lang="pl-PL" dirty="0" err="1"/>
              <a:t>separation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biomes</a:t>
            </a: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35BD6BD-F4DF-0D41-920D-E0721F331787}"/>
              </a:ext>
            </a:extLst>
          </p:cNvPr>
          <p:cNvGrpSpPr/>
          <p:nvPr/>
        </p:nvGrpSpPr>
        <p:grpSpPr>
          <a:xfrm>
            <a:off x="210156" y="2217737"/>
            <a:ext cx="6594431" cy="3522663"/>
            <a:chOff x="3115916" y="3650297"/>
            <a:chExt cx="5960167" cy="3183847"/>
          </a:xfrm>
        </p:grpSpPr>
        <p:pic>
          <p:nvPicPr>
            <p:cNvPr id="8" name="Picture 7" descr="Chart&#10;&#10;Description automatically generated">
              <a:extLst>
                <a:ext uri="{FF2B5EF4-FFF2-40B4-BE49-F238E27FC236}">
                  <a16:creationId xmlns:a16="http://schemas.microsoft.com/office/drawing/2014/main" id="{D84EA281-D873-53A9-21E6-48399247ED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3543"/>
            <a:stretch/>
          </p:blipFill>
          <p:spPr>
            <a:xfrm>
              <a:off x="3115916" y="3650297"/>
              <a:ext cx="5960167" cy="3183847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4612FB2-CC16-6577-3DDA-902B3E64942E}"/>
                </a:ext>
              </a:extLst>
            </p:cNvPr>
            <p:cNvSpPr/>
            <p:nvPr/>
          </p:nvSpPr>
          <p:spPr>
            <a:xfrm>
              <a:off x="3139440" y="3650297"/>
              <a:ext cx="284480" cy="3425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24222CE-93DA-6368-3929-2B305359CEB5}"/>
              </a:ext>
            </a:extLst>
          </p:cNvPr>
          <p:cNvGrpSpPr/>
          <p:nvPr/>
        </p:nvGrpSpPr>
        <p:grpSpPr>
          <a:xfrm>
            <a:off x="6943855" y="1832929"/>
            <a:ext cx="5037989" cy="2694282"/>
            <a:chOff x="6706971" y="1690688"/>
            <a:chExt cx="6120029" cy="3272949"/>
          </a:xfrm>
        </p:grpSpPr>
        <p:pic>
          <p:nvPicPr>
            <p:cNvPr id="4" name="Picture 3" descr="Diagram&#10;&#10;Description automatically generated">
              <a:extLst>
                <a:ext uri="{FF2B5EF4-FFF2-40B4-BE49-F238E27FC236}">
                  <a16:creationId xmlns:a16="http://schemas.microsoft.com/office/drawing/2014/main" id="{3CC89D8F-978D-A75C-23CB-95AFF68763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296"/>
            <a:stretch/>
          </p:blipFill>
          <p:spPr>
            <a:xfrm>
              <a:off x="6706971" y="3338037"/>
              <a:ext cx="6120029" cy="1625600"/>
            </a:xfrm>
            <a:prstGeom prst="rect">
              <a:avLst/>
            </a:prstGeom>
          </p:spPr>
        </p:pic>
        <p:pic>
          <p:nvPicPr>
            <p:cNvPr id="7" name="Picture 6" descr="Diagram&#10;&#10;Description automatically generated">
              <a:extLst>
                <a:ext uri="{FF2B5EF4-FFF2-40B4-BE49-F238E27FC236}">
                  <a16:creationId xmlns:a16="http://schemas.microsoft.com/office/drawing/2014/main" id="{DB6EF34C-14B1-073F-6445-86FFEDCEB9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8370"/>
            <a:stretch/>
          </p:blipFill>
          <p:spPr>
            <a:xfrm>
              <a:off x="6706971" y="1690688"/>
              <a:ext cx="6120029" cy="1483360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2CF1819-8B63-7B4D-AA86-C37648E7EDD4}"/>
              </a:ext>
            </a:extLst>
          </p:cNvPr>
          <p:cNvSpPr txBox="1"/>
          <p:nvPr/>
        </p:nvSpPr>
        <p:spPr>
          <a:xfrm>
            <a:off x="8236029" y="4756229"/>
            <a:ext cx="2453640" cy="173664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2400" dirty="0" err="1">
                <a:solidFill>
                  <a:schemeClr val="bg1"/>
                </a:solidFill>
              </a:rPr>
              <a:t>Geographic</a:t>
            </a:r>
            <a:r>
              <a:rPr lang="pl-PL" sz="2400" dirty="0">
                <a:solidFill>
                  <a:schemeClr val="bg1"/>
                </a:solidFill>
              </a:rPr>
              <a:t> micro </a:t>
            </a:r>
            <a:r>
              <a:rPr lang="pl-PL" sz="2400" dirty="0" err="1">
                <a:solidFill>
                  <a:schemeClr val="bg1"/>
                </a:solidFill>
              </a:rPr>
              <a:t>diversity</a:t>
            </a:r>
            <a:r>
              <a:rPr lang="pl-PL" sz="2400" dirty="0">
                <a:solidFill>
                  <a:schemeClr val="bg1"/>
                </a:solidFill>
              </a:rPr>
              <a:t> </a:t>
            </a:r>
            <a:r>
              <a:rPr lang="pl-PL" sz="2400" dirty="0" err="1">
                <a:solidFill>
                  <a:schemeClr val="bg1"/>
                </a:solidFill>
              </a:rPr>
              <a:t>within</a:t>
            </a:r>
            <a:r>
              <a:rPr lang="pl-PL" sz="2400" dirty="0">
                <a:solidFill>
                  <a:schemeClr val="bg1"/>
                </a:solidFill>
              </a:rPr>
              <a:t> </a:t>
            </a:r>
            <a:r>
              <a:rPr lang="pl-PL" sz="2400" dirty="0" err="1">
                <a:solidFill>
                  <a:schemeClr val="bg1"/>
                </a:solidFill>
              </a:rPr>
              <a:t>brackish</a:t>
            </a:r>
            <a:r>
              <a:rPr lang="pl-PL" sz="2400" dirty="0">
                <a:solidFill>
                  <a:schemeClr val="bg1"/>
                </a:solidFill>
              </a:rPr>
              <a:t> </a:t>
            </a:r>
            <a:r>
              <a:rPr lang="pl-PL" sz="2400" dirty="0" err="1">
                <a:solidFill>
                  <a:schemeClr val="bg1"/>
                </a:solidFill>
              </a:rPr>
              <a:t>biome</a:t>
            </a:r>
            <a:endParaRPr lang="en-GB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374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C745A-3C51-F32A-7E07-7F5E4E0ED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l-PL" dirty="0"/>
              <a:t>Cross-</a:t>
            </a:r>
            <a:r>
              <a:rPr lang="pl-PL" dirty="0" err="1"/>
              <a:t>biome</a:t>
            </a:r>
            <a:r>
              <a:rPr lang="pl-PL" dirty="0"/>
              <a:t> </a:t>
            </a:r>
            <a:r>
              <a:rPr lang="pl-PL" dirty="0" err="1"/>
              <a:t>transitions</a:t>
            </a:r>
            <a:r>
              <a:rPr lang="pl-PL" dirty="0"/>
              <a:t> </a:t>
            </a:r>
            <a:r>
              <a:rPr lang="pl-PL" dirty="0" err="1"/>
              <a:t>were</a:t>
            </a:r>
            <a:br>
              <a:rPr lang="pl-PL" dirty="0"/>
            </a:br>
            <a:r>
              <a:rPr lang="pl-PL" dirty="0" err="1"/>
              <a:t>rare</a:t>
            </a:r>
            <a:r>
              <a:rPr lang="pl-PL" dirty="0"/>
              <a:t>, </a:t>
            </a:r>
            <a:r>
              <a:rPr lang="pl-PL" dirty="0" err="1"/>
              <a:t>ancient</a:t>
            </a:r>
            <a:r>
              <a:rPr lang="pl-PL" dirty="0"/>
              <a:t> and</a:t>
            </a:r>
            <a:br>
              <a:rPr lang="pl-PL" dirty="0"/>
            </a:b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often</a:t>
            </a:r>
            <a:r>
              <a:rPr lang="pl-PL" dirty="0"/>
              <a:t> </a:t>
            </a:r>
            <a:r>
              <a:rPr lang="pl-PL" dirty="0" err="1"/>
              <a:t>into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out of the </a:t>
            </a:r>
            <a:r>
              <a:rPr lang="pl-PL" dirty="0" err="1"/>
              <a:t>brackish</a:t>
            </a:r>
            <a:r>
              <a:rPr lang="pl-PL" dirty="0"/>
              <a:t> </a:t>
            </a:r>
            <a:r>
              <a:rPr lang="pl-PL" dirty="0" err="1"/>
              <a:t>biome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DA1438-A688-4464-9CCD-565098BE6B44}"/>
              </a:ext>
            </a:extLst>
          </p:cNvPr>
          <p:cNvSpPr txBox="1"/>
          <p:nvPr/>
        </p:nvSpPr>
        <p:spPr>
          <a:xfrm>
            <a:off x="83973" y="2094190"/>
            <a:ext cx="3018758" cy="919401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rgbClr val="0044AA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Transitions as pairs of </a:t>
            </a:r>
            <a:r>
              <a:rPr lang="en-US" sz="1600" dirty="0" err="1">
                <a:solidFill>
                  <a:schemeClr val="bg1"/>
                </a:solidFill>
              </a:rPr>
              <a:t>monobiomic</a:t>
            </a:r>
            <a:r>
              <a:rPr lang="en-US" sz="1600" dirty="0">
                <a:solidFill>
                  <a:schemeClr val="bg1"/>
                </a:solidFill>
              </a:rPr>
              <a:t> sister groups (MSGs)</a:t>
            </a:r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110181F0-C359-07AD-23B8-AF669B5BBA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82" y="3429000"/>
            <a:ext cx="2105141" cy="240816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D09A756-DDAF-95E0-3AF6-F856CF7B9B6E}"/>
              </a:ext>
            </a:extLst>
          </p:cNvPr>
          <p:cNvGrpSpPr/>
          <p:nvPr/>
        </p:nvGrpSpPr>
        <p:grpSpPr>
          <a:xfrm>
            <a:off x="3584263" y="2094190"/>
            <a:ext cx="3345043" cy="2633453"/>
            <a:chOff x="3584263" y="2094190"/>
            <a:chExt cx="4632367" cy="3646925"/>
          </a:xfrm>
        </p:grpSpPr>
        <p:pic>
          <p:nvPicPr>
            <p:cNvPr id="4" name="Picture 3" descr="Chart, diagram&#10;&#10;Description automatically generated">
              <a:extLst>
                <a:ext uri="{FF2B5EF4-FFF2-40B4-BE49-F238E27FC236}">
                  <a16:creationId xmlns:a16="http://schemas.microsoft.com/office/drawing/2014/main" id="{6B04E931-46A1-6CD8-A738-0FB9E98077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831" b="47223"/>
            <a:stretch/>
          </p:blipFill>
          <p:spPr>
            <a:xfrm>
              <a:off x="3584263" y="2094190"/>
              <a:ext cx="4632367" cy="364692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A0C7F11-27CA-E837-5100-FD4154202BAA}"/>
                </a:ext>
              </a:extLst>
            </p:cNvPr>
            <p:cNvSpPr/>
            <p:nvPr/>
          </p:nvSpPr>
          <p:spPr>
            <a:xfrm>
              <a:off x="3584263" y="2260077"/>
              <a:ext cx="456808" cy="5978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CFF1AF4-EBDA-B40C-7CD8-D2C8B8F8031C}"/>
              </a:ext>
            </a:extLst>
          </p:cNvPr>
          <p:cNvSpPr/>
          <p:nvPr/>
        </p:nvSpPr>
        <p:spPr>
          <a:xfrm>
            <a:off x="10881237" y="784714"/>
            <a:ext cx="583660" cy="486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699526AB-AD0F-4230-2032-2CDDF98E07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89" t="35097" b="31242"/>
          <a:stretch/>
        </p:blipFill>
        <p:spPr>
          <a:xfrm>
            <a:off x="7061200" y="3075285"/>
            <a:ext cx="4590018" cy="3304716"/>
          </a:xfr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6729779-7E52-434B-1742-70BF892F6016}"/>
              </a:ext>
            </a:extLst>
          </p:cNvPr>
          <p:cNvCxnSpPr>
            <a:cxnSpLocks/>
          </p:cNvCxnSpPr>
          <p:nvPr/>
        </p:nvCxnSpPr>
        <p:spPr>
          <a:xfrm>
            <a:off x="9073393" y="2847644"/>
            <a:ext cx="1" cy="227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D76EC1A-BBF8-3DD7-99E9-6719E853526F}"/>
              </a:ext>
            </a:extLst>
          </p:cNvPr>
          <p:cNvSpPr txBox="1"/>
          <p:nvPr/>
        </p:nvSpPr>
        <p:spPr>
          <a:xfrm>
            <a:off x="8082388" y="2265557"/>
            <a:ext cx="27637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1200" dirty="0">
                <a:latin typeface="Arial" panose="020B0604020202020204" pitchFamily="34" charset="0"/>
                <a:cs typeface="Arial" panose="020B0604020202020204" pitchFamily="34" charset="0"/>
              </a:rPr>
              <a:t>Age of:  </a:t>
            </a:r>
            <a:r>
              <a:rPr lang="en-SE" sz="1200" b="1" dirty="0">
                <a:latin typeface="Arial" panose="020B0604020202020204" pitchFamily="34" charset="0"/>
                <a:cs typeface="Arial" panose="020B0604020202020204" pitchFamily="34" charset="0"/>
              </a:rPr>
              <a:t>Baltic Sea</a:t>
            </a:r>
            <a:r>
              <a:rPr lang="en-SE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l-PL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SE" sz="1200" b="1" dirty="0">
                <a:latin typeface="Arial" panose="020B0604020202020204" pitchFamily="34" charset="0"/>
                <a:cs typeface="Arial" panose="020B0604020202020204" pitchFamily="34" charset="0"/>
              </a:rPr>
              <a:t>Caspian Sea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B83A6D-359A-AA99-F3A5-234A92659DE4}"/>
              </a:ext>
            </a:extLst>
          </p:cNvPr>
          <p:cNvSpPr txBox="1"/>
          <p:nvPr/>
        </p:nvSpPr>
        <p:spPr>
          <a:xfrm>
            <a:off x="8848482" y="2521924"/>
            <a:ext cx="573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b="1" dirty="0">
                <a:latin typeface="Arial" panose="020B0604020202020204" pitchFamily="34" charset="0"/>
                <a:cs typeface="Arial" panose="020B0604020202020204" pitchFamily="34" charset="0"/>
              </a:rPr>
              <a:t>8 </a:t>
            </a:r>
            <a:r>
              <a:rPr lang="pl-PL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kya</a:t>
            </a:r>
            <a:endParaRPr lang="en-GB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8280F0-B21E-ED16-5834-938BB5C704AA}"/>
              </a:ext>
            </a:extLst>
          </p:cNvPr>
          <p:cNvSpPr txBox="1"/>
          <p:nvPr/>
        </p:nvSpPr>
        <p:spPr>
          <a:xfrm>
            <a:off x="9633505" y="2521925"/>
            <a:ext cx="7879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b="1" dirty="0">
                <a:latin typeface="Arial" panose="020B0604020202020204" pitchFamily="34" charset="0"/>
                <a:cs typeface="Arial" panose="020B0604020202020204" pitchFamily="34" charset="0"/>
              </a:rPr>
              <a:t>2-3 </a:t>
            </a:r>
            <a:r>
              <a:rPr lang="pl-PL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mya</a:t>
            </a:r>
            <a:endParaRPr lang="en-GB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E4F365A-2296-6F6D-274B-E0620F3277F3}"/>
              </a:ext>
            </a:extLst>
          </p:cNvPr>
          <p:cNvCxnSpPr>
            <a:cxnSpLocks/>
          </p:cNvCxnSpPr>
          <p:nvPr/>
        </p:nvCxnSpPr>
        <p:spPr>
          <a:xfrm>
            <a:off x="10028395" y="2834942"/>
            <a:ext cx="1" cy="227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B2C3E418-32AD-519A-0795-4B52C9E28B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2" t="68928" r="47368" b="-834"/>
          <a:stretch/>
        </p:blipFill>
        <p:spPr>
          <a:xfrm>
            <a:off x="3629981" y="4611076"/>
            <a:ext cx="3253605" cy="225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0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48491-49FD-F188-EDA2-E65CDE181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l-PL" dirty="0" err="1"/>
              <a:t>Wide-scale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in </a:t>
            </a:r>
            <a:r>
              <a:rPr lang="pl-PL" dirty="0" err="1"/>
              <a:t>proteome</a:t>
            </a:r>
            <a:r>
              <a:rPr lang="pl-PL" dirty="0"/>
              <a:t> </a:t>
            </a:r>
            <a:r>
              <a:rPr lang="pl-PL" dirty="0" err="1"/>
              <a:t>properties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driven</a:t>
            </a:r>
            <a:r>
              <a:rPr lang="pl-PL" dirty="0"/>
              <a:t> by </a:t>
            </a:r>
            <a:r>
              <a:rPr lang="pl-PL" dirty="0" err="1"/>
              <a:t>differences</a:t>
            </a:r>
            <a:r>
              <a:rPr lang="pl-PL" dirty="0"/>
              <a:t> in the </a:t>
            </a:r>
            <a:r>
              <a:rPr lang="pl-PL" dirty="0" err="1"/>
              <a:t>frequency</a:t>
            </a:r>
            <a:r>
              <a:rPr lang="pl-PL" dirty="0"/>
              <a:t> of </a:t>
            </a:r>
            <a:br>
              <a:rPr lang="pl-PL" dirty="0"/>
            </a:br>
            <a:r>
              <a:rPr lang="pl-PL" dirty="0" err="1"/>
              <a:t>acidic</a:t>
            </a:r>
            <a:r>
              <a:rPr lang="pl-PL" dirty="0"/>
              <a:t> </a:t>
            </a:r>
            <a:r>
              <a:rPr lang="pl-PL" dirty="0" err="1"/>
              <a:t>amino</a:t>
            </a:r>
            <a:r>
              <a:rPr lang="pl-PL" dirty="0"/>
              <a:t> </a:t>
            </a:r>
            <a:r>
              <a:rPr lang="pl-PL" dirty="0" err="1"/>
              <a:t>acids</a:t>
            </a:r>
            <a:endParaRPr lang="en-GB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57B202D-5D8A-9BEE-5B7D-638F5F2074EA}"/>
              </a:ext>
            </a:extLst>
          </p:cNvPr>
          <p:cNvGrpSpPr/>
          <p:nvPr/>
        </p:nvGrpSpPr>
        <p:grpSpPr>
          <a:xfrm>
            <a:off x="320337" y="2049430"/>
            <a:ext cx="5369263" cy="4808570"/>
            <a:chOff x="5984537" y="1996328"/>
            <a:chExt cx="5369263" cy="4808570"/>
          </a:xfrm>
        </p:grpSpPr>
        <p:pic>
          <p:nvPicPr>
            <p:cNvPr id="5" name="Picture 4" descr="Diagram&#10;&#10;Description automatically generated">
              <a:extLst>
                <a:ext uri="{FF2B5EF4-FFF2-40B4-BE49-F238E27FC236}">
                  <a16:creationId xmlns:a16="http://schemas.microsoft.com/office/drawing/2014/main" id="{0C0486B0-FD63-46F3-504F-AFACB4FA44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465" b="70815"/>
            <a:stretch/>
          </p:blipFill>
          <p:spPr>
            <a:xfrm>
              <a:off x="5984537" y="1996328"/>
              <a:ext cx="5369263" cy="480857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7840425-E8CD-EB30-6AF2-B8099D19A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1996328"/>
              <a:ext cx="286537" cy="341406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F3B63D6-EEAB-C45E-683C-4772B12638C4}"/>
              </a:ext>
            </a:extLst>
          </p:cNvPr>
          <p:cNvSpPr txBox="1"/>
          <p:nvPr/>
        </p:nvSpPr>
        <p:spPr>
          <a:xfrm>
            <a:off x="532248" y="1864764"/>
            <a:ext cx="5268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/>
              <a:t>Inspired</a:t>
            </a:r>
            <a:r>
              <a:rPr lang="pl-PL" dirty="0"/>
              <a:t> by </a:t>
            </a:r>
            <a:r>
              <a:rPr lang="pl-PL" dirty="0" err="1"/>
              <a:t>Cabello-Yeves</a:t>
            </a:r>
            <a:r>
              <a:rPr lang="pl-PL" dirty="0"/>
              <a:t> and Rodriguez-</a:t>
            </a:r>
            <a:r>
              <a:rPr lang="pl-PL" dirty="0" err="1"/>
              <a:t>Valera</a:t>
            </a:r>
            <a:r>
              <a:rPr lang="pl-PL" dirty="0"/>
              <a:t> (2019)</a:t>
            </a:r>
            <a:endParaRPr lang="en-GB" dirty="0"/>
          </a:p>
        </p:txBody>
      </p:sp>
      <p:pic>
        <p:nvPicPr>
          <p:cNvPr id="13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2186746-D656-05EE-87E5-75F1BC8D56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60" b="69537"/>
          <a:stretch/>
        </p:blipFill>
        <p:spPr>
          <a:xfrm>
            <a:off x="6352839" y="1864764"/>
            <a:ext cx="5156679" cy="4907464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4595091-8B8A-76B2-3F5B-9BAEF3CA0B6C}"/>
              </a:ext>
            </a:extLst>
          </p:cNvPr>
          <p:cNvSpPr/>
          <p:nvPr/>
        </p:nvSpPr>
        <p:spPr>
          <a:xfrm>
            <a:off x="6390939" y="1904453"/>
            <a:ext cx="454361" cy="329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6806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2386F-844B-F13C-4C1D-4D54009E2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65125"/>
            <a:ext cx="10998200" cy="1325563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Gains</a:t>
            </a:r>
            <a:r>
              <a:rPr lang="pl-PL" dirty="0"/>
              <a:t> and/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losses</a:t>
            </a:r>
            <a:r>
              <a:rPr lang="pl-PL" dirty="0"/>
              <a:t> of the same </a:t>
            </a:r>
            <a:r>
              <a:rPr lang="pl-PL" dirty="0" err="1"/>
              <a:t>functional</a:t>
            </a:r>
            <a:r>
              <a:rPr lang="pl-PL" dirty="0"/>
              <a:t> </a:t>
            </a:r>
            <a:r>
              <a:rPr lang="pl-PL" dirty="0" err="1"/>
              <a:t>genes</a:t>
            </a:r>
            <a:r>
              <a:rPr lang="pl-PL" dirty="0"/>
              <a:t> </a:t>
            </a:r>
            <a:r>
              <a:rPr lang="pl-PL" dirty="0" err="1"/>
              <a:t>allow</a:t>
            </a:r>
            <a:r>
              <a:rPr lang="pl-PL" dirty="0"/>
              <a:t> </a:t>
            </a:r>
            <a:r>
              <a:rPr lang="pl-PL" dirty="0" err="1"/>
              <a:t>diverse</a:t>
            </a:r>
            <a:r>
              <a:rPr lang="pl-PL" dirty="0"/>
              <a:t> </a:t>
            </a:r>
            <a:r>
              <a:rPr lang="pl-PL" dirty="0" err="1"/>
              <a:t>bacteria</a:t>
            </a:r>
            <a:r>
              <a:rPr lang="pl-PL" dirty="0"/>
              <a:t> to </a:t>
            </a:r>
            <a:r>
              <a:rPr lang="pl-PL" dirty="0" err="1"/>
              <a:t>transition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biomes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BDD1DC-BAC1-9A6D-A832-05A6D6701AE1}"/>
              </a:ext>
            </a:extLst>
          </p:cNvPr>
          <p:cNvSpPr txBox="1"/>
          <p:nvPr/>
        </p:nvSpPr>
        <p:spPr>
          <a:xfrm>
            <a:off x="571500" y="1908909"/>
            <a:ext cx="5550727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Freshwater ↔ Brackish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95F2FA-8D2C-8A80-B21D-DA8EC98BFEEE}"/>
              </a:ext>
            </a:extLst>
          </p:cNvPr>
          <p:cNvGrpSpPr/>
          <p:nvPr/>
        </p:nvGrpSpPr>
        <p:grpSpPr>
          <a:xfrm>
            <a:off x="212806" y="2495524"/>
            <a:ext cx="6576878" cy="933476"/>
            <a:chOff x="838200" y="3076400"/>
            <a:chExt cx="12551951" cy="1822859"/>
          </a:xfrm>
        </p:grpSpPr>
        <p:pic>
          <p:nvPicPr>
            <p:cNvPr id="6" name="Picture 5" descr="Text">
              <a:extLst>
                <a:ext uri="{FF2B5EF4-FFF2-40B4-BE49-F238E27FC236}">
                  <a16:creationId xmlns:a16="http://schemas.microsoft.com/office/drawing/2014/main" id="{79C03B08-6074-3BEC-1A17-B80D833489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079" b="26904"/>
            <a:stretch/>
          </p:blipFill>
          <p:spPr>
            <a:xfrm>
              <a:off x="838200" y="3080083"/>
              <a:ext cx="12551951" cy="181917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3D0DF75-347D-917B-39A1-D7F1BDB3E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8141" y="3076400"/>
              <a:ext cx="286537" cy="341406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E1453F0E-FA85-1554-E589-DBE40E0709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92" y="4753268"/>
            <a:ext cx="5395200" cy="10528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0389DD-E0C8-BA11-1902-373834871DF7}"/>
              </a:ext>
            </a:extLst>
          </p:cNvPr>
          <p:cNvSpPr txBox="1"/>
          <p:nvPr/>
        </p:nvSpPr>
        <p:spPr>
          <a:xfrm>
            <a:off x="571500" y="4235722"/>
            <a:ext cx="5550727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Freshwater ↔ </a:t>
            </a:r>
            <a:r>
              <a:rPr lang="pl-PL" sz="2000" b="1" dirty="0"/>
              <a:t>Marine</a:t>
            </a:r>
            <a:endParaRPr lang="en-US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8CA9FC-828B-D4C5-0308-C8D49B145A94}"/>
              </a:ext>
            </a:extLst>
          </p:cNvPr>
          <p:cNvSpPr txBox="1"/>
          <p:nvPr/>
        </p:nvSpPr>
        <p:spPr>
          <a:xfrm>
            <a:off x="6304892" y="1908909"/>
            <a:ext cx="5550727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pl-PL" sz="2000" b="1" dirty="0"/>
              <a:t>Marine</a:t>
            </a:r>
            <a:r>
              <a:rPr lang="en-US" sz="2000" b="1" dirty="0"/>
              <a:t> ↔</a:t>
            </a:r>
            <a:r>
              <a:rPr lang="pl-PL" sz="2000" b="1" dirty="0"/>
              <a:t> </a:t>
            </a:r>
            <a:r>
              <a:rPr lang="pl-PL" sz="2000" b="1" dirty="0" err="1"/>
              <a:t>Brackish</a:t>
            </a:r>
            <a:endParaRPr lang="en-US" sz="2000" b="1" dirty="0"/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CEA81B39-7054-FB1E-BBB4-A68EA42BC2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5" b="42222"/>
          <a:stretch/>
        </p:blipFill>
        <p:spPr>
          <a:xfrm>
            <a:off x="5906708" y="2582940"/>
            <a:ext cx="6407336" cy="3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29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F2168C2-574F-8D93-C6F3-AAE6A4557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Con</a:t>
            </a:r>
            <a:r>
              <a:rPr lang="sv-SE" dirty="0"/>
              <a:t>c</a:t>
            </a:r>
            <a:r>
              <a:rPr lang="pl-PL" dirty="0" err="1"/>
              <a:t>lusions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D6D6EFD-693C-E7CE-0F56-4EA0F7C83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species inhabit different biomes</a:t>
            </a:r>
            <a:r>
              <a:rPr lang="pl-PL" dirty="0"/>
              <a:t>.</a:t>
            </a:r>
            <a:r>
              <a:rPr lang="en-US" dirty="0"/>
              <a:t> </a:t>
            </a:r>
          </a:p>
          <a:p>
            <a:r>
              <a:rPr lang="en-US" dirty="0"/>
              <a:t>Cross-biome transitions are rare</a:t>
            </a:r>
            <a:r>
              <a:rPr lang="pl-PL" dirty="0"/>
              <a:t>,</a:t>
            </a:r>
            <a:r>
              <a:rPr lang="en-US" dirty="0"/>
              <a:t> </a:t>
            </a:r>
            <a:r>
              <a:rPr lang="en-US" dirty="0" err="1"/>
              <a:t>ancien</a:t>
            </a:r>
            <a:r>
              <a:rPr lang="pl-PL" dirty="0"/>
              <a:t>t (</a:t>
            </a:r>
            <a:r>
              <a:rPr lang="pl-PL" dirty="0" err="1"/>
              <a:t>mya</a:t>
            </a:r>
            <a:r>
              <a:rPr lang="pl-PL" dirty="0"/>
              <a:t>) and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often</a:t>
            </a:r>
            <a:r>
              <a:rPr lang="pl-PL" dirty="0"/>
              <a:t> </a:t>
            </a:r>
            <a:r>
              <a:rPr lang="pl-PL" dirty="0" err="1"/>
              <a:t>into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out of the </a:t>
            </a:r>
            <a:r>
              <a:rPr lang="pl-PL" dirty="0" err="1"/>
              <a:t>brackish</a:t>
            </a:r>
            <a:r>
              <a:rPr lang="pl-PL" dirty="0"/>
              <a:t> </a:t>
            </a:r>
            <a:r>
              <a:rPr lang="pl-PL" dirty="0" err="1"/>
              <a:t>biome</a:t>
            </a:r>
            <a:r>
              <a:rPr lang="pl-PL" dirty="0"/>
              <a:t>.</a:t>
            </a:r>
            <a:endParaRPr lang="en-US" dirty="0"/>
          </a:p>
          <a:p>
            <a:r>
              <a:rPr lang="en-US" dirty="0"/>
              <a:t>Cross-biome transitions lead to wide-scale changes in proteome composition…</a:t>
            </a:r>
          </a:p>
          <a:p>
            <a:r>
              <a:rPr lang="en-US" dirty="0"/>
              <a:t>…and gain or loss of specific gene functions</a:t>
            </a:r>
            <a:r>
              <a:rPr lang="pl-PL" dirty="0"/>
              <a:t>.</a:t>
            </a:r>
            <a:endParaRPr lang="en-US" dirty="0"/>
          </a:p>
          <a:p>
            <a:endParaRPr lang="en-GB" dirty="0"/>
          </a:p>
        </p:txBody>
      </p:sp>
      <p:pic>
        <p:nvPicPr>
          <p:cNvPr id="2" name="Picture 1" descr="Qr code&#10;&#10;Description automatically generated">
            <a:extLst>
              <a:ext uri="{FF2B5EF4-FFF2-40B4-BE49-F238E27FC236}">
                <a16:creationId xmlns:a16="http://schemas.microsoft.com/office/drawing/2014/main" id="{48988658-C52E-286F-54B7-ADDFF15FB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260" y="3798216"/>
            <a:ext cx="1565680" cy="222856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5675D6C-3117-745D-BA87-79F1DB9D8C9A}"/>
              </a:ext>
            </a:extLst>
          </p:cNvPr>
          <p:cNvSpPr txBox="1">
            <a:spLocks/>
          </p:cNvSpPr>
          <p:nvPr/>
        </p:nvSpPr>
        <p:spPr>
          <a:xfrm>
            <a:off x="5069840" y="6094254"/>
            <a:ext cx="7462520" cy="797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100" dirty="0"/>
              <a:t>Large-scale </a:t>
            </a:r>
            <a:r>
              <a:rPr lang="en-US" sz="1100" dirty="0" err="1"/>
              <a:t>phylogenomics</a:t>
            </a:r>
            <a:r>
              <a:rPr lang="en-US" sz="1100" dirty="0"/>
              <a:t> of aquatic bacteria reveal molecular mechanisms for adaptation to salinity</a:t>
            </a:r>
            <a:endParaRPr lang="pl-PL" sz="11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 algn="ctr">
              <a:buNone/>
            </a:pPr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Krzysztof T Jurdzinski,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</a:rPr>
              <a:t>Maliheh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</a:rPr>
              <a:t>Mehrshad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, Luis Fernando Delgado,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</a:rPr>
              <a:t>Ziling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 Deng, Stefan 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</a:rPr>
              <a:t>Bertilsson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, Anders F Andersson</a:t>
            </a:r>
          </a:p>
        </p:txBody>
      </p:sp>
    </p:spTree>
    <p:extLst>
      <p:ext uri="{BB962C8B-B14F-4D97-AF65-F5344CB8AC3E}">
        <p14:creationId xmlns:p14="http://schemas.microsoft.com/office/powerpoint/2010/main" val="2959804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307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How do bacteria adapt to salinity?</vt:lpstr>
      <vt:lpstr>Comparative genomics based on publicly available metagenome-assembled genomes (MAGs)</vt:lpstr>
      <vt:lpstr>Species-level separation between biomes</vt:lpstr>
      <vt:lpstr>Cross-biome transitions were rare, ancient and more often into than out of the brackish biome</vt:lpstr>
      <vt:lpstr>Wide-scale changes in proteome properties are driven by differences in the frequency of  acidic amino acids</vt:lpstr>
      <vt:lpstr>Gains and/or losses of the same functional genes allow diverse bacteria to transition between biomes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Krzysztof Jurdzinski</dc:creator>
  <cp:lastModifiedBy>Krzysztof Jurdzinski</cp:lastModifiedBy>
  <cp:revision>19</cp:revision>
  <dcterms:created xsi:type="dcterms:W3CDTF">2022-11-22T13:24:47Z</dcterms:created>
  <dcterms:modified xsi:type="dcterms:W3CDTF">2022-11-24T09:36:16Z</dcterms:modified>
</cp:coreProperties>
</file>

<file path=docProps/thumbnail.jpeg>
</file>